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6" r:id="rId3"/>
    <p:sldId id="282" r:id="rId4"/>
    <p:sldId id="277" r:id="rId5"/>
    <p:sldId id="272" r:id="rId6"/>
    <p:sldId id="274" r:id="rId7"/>
    <p:sldId id="257" r:id="rId8"/>
    <p:sldId id="266" r:id="rId9"/>
    <p:sldId id="273" r:id="rId10"/>
    <p:sldId id="267" r:id="rId11"/>
    <p:sldId id="281" r:id="rId12"/>
    <p:sldId id="269" r:id="rId13"/>
    <p:sldId id="258" r:id="rId14"/>
    <p:sldId id="268" r:id="rId15"/>
    <p:sldId id="260" r:id="rId16"/>
    <p:sldId id="263" r:id="rId17"/>
    <p:sldId id="259" r:id="rId18"/>
    <p:sldId id="278" r:id="rId19"/>
    <p:sldId id="279" r:id="rId20"/>
    <p:sldId id="280" r:id="rId21"/>
    <p:sldId id="262" r:id="rId22"/>
    <p:sldId id="261" r:id="rId23"/>
    <p:sldId id="264" r:id="rId24"/>
    <p:sldId id="265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132"/>
    <p:restoredTop sz="94648"/>
  </p:normalViewPr>
  <p:slideViewPr>
    <p:cSldViewPr snapToGrid="0" snapToObjects="1">
      <p:cViewPr varScale="1">
        <p:scale>
          <a:sx n="64" d="100"/>
          <a:sy n="64" d="100"/>
        </p:scale>
        <p:origin x="1856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8926C-313A-F64F-89E9-F447614DD8DC}" type="datetimeFigureOut">
              <a:rPr lang="en-US" smtClean="0"/>
              <a:t>7/23/22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484E6-D3F1-2A41-9CE3-F2FE4A86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speakers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484E6-D3F1-2A41-9CE3-F2FE4A86C7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51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6E2-BE1D-179B-6381-29945D465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223E3-111C-9A2B-68B7-87E547FA0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0EF02-EBE3-B596-7944-BD6532F9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B001D-E94C-E972-96E2-9FDDF129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61C01-1705-18C2-FD8B-7219C927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34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AEDA-A6DD-B2C6-E834-66D1902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30D4B-F63B-F377-29BF-50219C741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17519-F7A9-D1DE-8378-04971B15F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3E4F-F2CB-AB7C-F95D-39409EB85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7AF8F-B883-12FD-6E72-FEA807E0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5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FBC05-D702-66D9-D546-D7680649D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A5948-3C2B-7C69-CFA3-21A1B1AF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6E3CE-22CA-518F-E2B6-160B87D1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7EEC4-9D87-AF7A-94C1-0976CF5F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08C5-B12D-132F-AB3D-9A4A66ED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4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98C5-4118-C14D-0370-A4215027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7473A-47BE-5E38-9845-F920DB75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90E0-E26C-0CBA-A1D2-A910C5C4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3A4B0-4A70-D594-260A-CBC3C177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80807-4461-EE25-4E5E-E96C8123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3B75-D79A-B0EE-2A35-FC725FB7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5AB04-17CD-C3D1-0480-8C82FE521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D0E-7D80-47D3-1AA4-AE9776B4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47E6-A0B4-7D9C-BCDF-47BDDB92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84B1-7031-328D-245A-9BE895A7E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74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0417-3E0F-52D4-C631-66D14A34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B629-B1F6-F4F6-A4E6-1E4B757DB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4D7F2-C4A4-3BEC-2C1A-59CECD323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C8C33-826E-D9D4-AF8F-C23F5EF46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5943-3EED-246D-19F5-F42B83CD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9B02E-F81E-6C95-304A-40256126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5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F5064-D7FB-F6AA-B8E7-48C796FC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FC273-E1AA-A00B-DBD6-5A72F602C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1C50C-87CB-01A1-9A58-119B78560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E5C57-1B63-A6BA-A4BC-F52ABC4D7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9768A-242C-56C5-8604-0479F7135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A3FBB-6521-4B20-160C-DE61C292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2B11D-3318-9F07-8946-4C37584A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ED64-CCBE-1DA5-5A40-BACEA2384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3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9FA2-3744-D540-5917-29B0474C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3A40-6EB9-11CE-7641-41EB8FC8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1F255-24D6-B6F0-5A98-88122688F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13289-FBC9-49A2-960C-A694053C7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2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30309-FC8B-C004-FE1C-0BB2A426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A6B8E2-636B-AEB9-8014-4AD07A4B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2E631-780F-D436-6D32-9FD55F75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6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EE08-A26F-F566-464E-72798A48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DF97-7FEE-451C-C3D3-BF20D3C9C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328B5-BA56-7D18-804B-1FAC8D77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2B0DD-D687-D5DA-4034-E504B101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6C7D1-1C85-C37A-8C89-CCE2A4BA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B1CE5-D228-DA2A-ABC5-A167300F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9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4C21-8A0A-E776-A6D4-EA5DEDEF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694120-E7AF-4C75-34A1-9FE2D2DF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EE739-7FD6-AEE4-E7D3-A42F72656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A317-47F1-D6B8-769B-FF0263C5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00E32-7731-3DAD-2D71-7FB673E10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A45AA-A98F-7BE6-A8E7-BBF5C29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4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18EB4-8787-34D4-E2AC-C7943585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EB3CA-ACA0-D1AE-627E-1A46DB59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3626C-D72F-4D99-A9FF-B8F04C50F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30139-9047-924C-B52D-04A52A7EADEB}" type="datetimeFigureOut">
              <a:rPr lang="en-US" smtClean="0"/>
              <a:t>7/23/22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74A0A-0A2D-3AAE-45F9-B89CD676C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8711D-8695-8DBE-DA4A-93566DFB4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6B522-784A-4243-B32F-78996A2D3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5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_2022_worksho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yanafolk/Botany_2022_worksho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B38F7E4-CBE9-ACB1-40B1-075957B7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3" y="-1153796"/>
            <a:ext cx="12201523" cy="89798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82A68-699D-E5C5-1AEC-0BC24500F41F}"/>
              </a:ext>
            </a:extLst>
          </p:cNvPr>
          <p:cNvSpPr/>
          <p:nvPr/>
        </p:nvSpPr>
        <p:spPr>
          <a:xfrm>
            <a:off x="-9523" y="2332190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9EDB4D-54D4-7EBD-4C3B-221E7B01E18E}"/>
              </a:ext>
            </a:extLst>
          </p:cNvPr>
          <p:cNvSpPr/>
          <p:nvPr/>
        </p:nvSpPr>
        <p:spPr>
          <a:xfrm rot="5400000">
            <a:off x="-47625" y="2580481"/>
            <a:ext cx="12701588" cy="20431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8B1C91-DB6A-7D8C-B762-21D0E2621946}"/>
              </a:ext>
            </a:extLst>
          </p:cNvPr>
          <p:cNvGrpSpPr/>
          <p:nvPr/>
        </p:nvGrpSpPr>
        <p:grpSpPr>
          <a:xfrm>
            <a:off x="1524000" y="2571750"/>
            <a:ext cx="9144000" cy="1557338"/>
            <a:chOff x="1524000" y="2571750"/>
            <a:chExt cx="9144000" cy="15573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F800B7-BB3D-B062-051D-10D34FC6A090}"/>
                </a:ext>
              </a:extLst>
            </p:cNvPr>
            <p:cNvSpPr/>
            <p:nvPr/>
          </p:nvSpPr>
          <p:spPr>
            <a:xfrm>
              <a:off x="1524000" y="2571750"/>
              <a:ext cx="9144000" cy="15573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176926-2B67-E637-D2A6-4778D2B9C017}"/>
                </a:ext>
              </a:extLst>
            </p:cNvPr>
            <p:cNvSpPr/>
            <p:nvPr/>
          </p:nvSpPr>
          <p:spPr>
            <a:xfrm>
              <a:off x="1595440" y="2657472"/>
              <a:ext cx="8991600" cy="14001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1D96CB-68D5-AF13-3D87-25170D005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Biodiversity Data Wrangling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C52AF-B8ED-63EF-A1EB-3C5931F6C7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Ryan Folk, Carolina </a:t>
            </a:r>
            <a:r>
              <a:rPr lang="en-US" dirty="0" err="1"/>
              <a:t>Siniscalchi</a:t>
            </a:r>
            <a:r>
              <a:rPr lang="en-US" dirty="0"/>
              <a:t>, Robert </a:t>
            </a:r>
            <a:r>
              <a:rPr lang="en-US" dirty="0" err="1"/>
              <a:t>Guralnick</a:t>
            </a:r>
            <a:r>
              <a:rPr lang="en-US" dirty="0"/>
              <a:t>, Nicholas Engle-</a:t>
            </a:r>
            <a:r>
              <a:rPr lang="en-US" dirty="0" err="1"/>
              <a:t>Wrye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65B4EF-3D7E-FD21-AE20-A65B19106D5A}"/>
              </a:ext>
            </a:extLst>
          </p:cNvPr>
          <p:cNvSpPr/>
          <p:nvPr/>
        </p:nvSpPr>
        <p:spPr>
          <a:xfrm>
            <a:off x="5506325" y="1022033"/>
            <a:ext cx="1587420" cy="126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48AF185-E207-1FDF-6023-4C46D6729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035" y="1158880"/>
            <a:ext cx="1587420" cy="1173310"/>
          </a:xfrm>
          <a:prstGeom prst="rect">
            <a:avLst/>
          </a:prstGeom>
        </p:spPr>
      </p:pic>
      <p:pic>
        <p:nvPicPr>
          <p:cNvPr id="13" name="Picture 12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D7F4D5BA-BEF4-31BB-D4C1-0E3DE7001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86031"/>
            <a:ext cx="1392153" cy="1398620"/>
          </a:xfrm>
          <a:prstGeom prst="rect">
            <a:avLst/>
          </a:prstGeom>
        </p:spPr>
      </p:pic>
      <p:pic>
        <p:nvPicPr>
          <p:cNvPr id="15" name="Picture 14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A0B227AA-07E0-9F43-C337-31E5823AE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3923" y="2571750"/>
            <a:ext cx="1392153" cy="13986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0BCE6-88E0-FB48-942F-6A017780BF45}"/>
              </a:ext>
            </a:extLst>
          </p:cNvPr>
          <p:cNvSpPr/>
          <p:nvPr/>
        </p:nvSpPr>
        <p:spPr>
          <a:xfrm>
            <a:off x="5472183" y="4355464"/>
            <a:ext cx="1653271" cy="2102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39AA6488-60C9-5CD6-5DCF-34EE1DC21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474" y="4536909"/>
            <a:ext cx="1239826" cy="17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1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4013" cy="4351338"/>
          </a:xfrm>
        </p:spPr>
        <p:txBody>
          <a:bodyPr>
            <a:normAutofit/>
          </a:bodyPr>
          <a:lstStyle/>
          <a:p>
            <a:r>
              <a:rPr lang="en-US" dirty="0"/>
              <a:t>Another goal: Diverse applications</a:t>
            </a:r>
          </a:p>
          <a:p>
            <a:pPr lvl="1"/>
            <a:r>
              <a:rPr lang="en-US" dirty="0"/>
              <a:t>We have a diverse group – </a:t>
            </a:r>
            <a:r>
              <a:rPr lang="en-US" dirty="0" err="1"/>
              <a:t>phylogenomicists</a:t>
            </a:r>
            <a:r>
              <a:rPr lang="en-US" dirty="0"/>
              <a:t>, community ecologists, etc.</a:t>
            </a:r>
          </a:p>
          <a:p>
            <a:pPr lvl="1"/>
            <a:r>
              <a:rPr lang="en-US" dirty="0"/>
              <a:t>Hopefully leave today with new ideas about what to do with your data</a:t>
            </a:r>
          </a:p>
        </p:txBody>
      </p:sp>
      <p:pic>
        <p:nvPicPr>
          <p:cNvPr id="5" name="Picture 4" descr="A person wearing a mask and using a computer&#10;&#10;Description automatically generated with low confidence">
            <a:extLst>
              <a:ext uri="{FF2B5EF4-FFF2-40B4-BE49-F238E27FC236}">
                <a16:creationId xmlns:a16="http://schemas.microsoft.com/office/drawing/2014/main" id="{A3B6F21A-83BF-5924-C920-FC63004C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36" y="2728912"/>
            <a:ext cx="6027864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0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0278E-B9A3-2005-DC33-70763CA6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659" y="4343400"/>
            <a:ext cx="2171700" cy="196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A61B6-33AF-EC51-9D37-DBB613011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053-2B37-2F8A-7858-BBA3926A9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– everyone said at least basic</a:t>
            </a:r>
          </a:p>
          <a:p>
            <a:pPr lvl="1"/>
            <a:r>
              <a:rPr lang="en-US" dirty="0"/>
              <a:t>“Hell YEAH” to “not very familiar or comfortable”</a:t>
            </a:r>
          </a:p>
          <a:p>
            <a:r>
              <a:rPr lang="en-US" dirty="0"/>
              <a:t>UNIX experience – mixed </a:t>
            </a:r>
          </a:p>
          <a:p>
            <a:r>
              <a:rPr lang="en-US" dirty="0"/>
              <a:t>Coding – mixed</a:t>
            </a:r>
          </a:p>
          <a:p>
            <a:r>
              <a:rPr lang="en-US" dirty="0"/>
              <a:t>Fields – quite the diversity </a:t>
            </a:r>
          </a:p>
          <a:p>
            <a:pPr lvl="1"/>
            <a:r>
              <a:rPr lang="en-US" dirty="0"/>
              <a:t>I coded them liberally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A36D7-632B-7EB9-20B6-CD19E7E39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101" y="37306"/>
            <a:ext cx="23241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113484-D37A-5577-DAE9-4106C788E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101" y="1994694"/>
            <a:ext cx="2374900" cy="200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B65EF8-EF7A-59A4-96A4-ADECEB9B00F1}"/>
              </a:ext>
            </a:extLst>
          </p:cNvPr>
          <p:cNvSpPr txBox="1"/>
          <p:nvPr/>
        </p:nvSpPr>
        <p:spPr>
          <a:xfrm>
            <a:off x="10038128" y="292933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8319D-F389-1C57-C807-AA594CD3E8F6}"/>
              </a:ext>
            </a:extLst>
          </p:cNvPr>
          <p:cNvSpPr txBox="1"/>
          <p:nvPr/>
        </p:nvSpPr>
        <p:spPr>
          <a:xfrm>
            <a:off x="10384039" y="1187093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FC66E-E048-60CB-2FD0-F5489C1F6B67}"/>
              </a:ext>
            </a:extLst>
          </p:cNvPr>
          <p:cNvSpPr txBox="1"/>
          <p:nvPr/>
        </p:nvSpPr>
        <p:spPr>
          <a:xfrm>
            <a:off x="10793691" y="2266335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F0751-AD4D-0E64-5289-F7CA9A0B411B}"/>
              </a:ext>
            </a:extLst>
          </p:cNvPr>
          <p:cNvSpPr txBox="1"/>
          <p:nvPr/>
        </p:nvSpPr>
        <p:spPr>
          <a:xfrm>
            <a:off x="10867337" y="2840474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E61DAA-449E-874B-45BC-CCE064C2EE89}"/>
              </a:ext>
            </a:extLst>
          </p:cNvPr>
          <p:cNvSpPr txBox="1"/>
          <p:nvPr/>
        </p:nvSpPr>
        <p:spPr>
          <a:xfrm>
            <a:off x="10095397" y="2794307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0EE9C5-1BAC-932D-0795-633FB3ED0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4070" y="4206101"/>
            <a:ext cx="2044700" cy="200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FDB535-2C5A-8070-D2BA-E05F1FE5DD36}"/>
              </a:ext>
            </a:extLst>
          </p:cNvPr>
          <p:cNvSpPr txBox="1"/>
          <p:nvPr/>
        </p:nvSpPr>
        <p:spPr>
          <a:xfrm>
            <a:off x="10956477" y="5174532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3487B-4E7F-4611-596E-64C4D3C751E3}"/>
              </a:ext>
            </a:extLst>
          </p:cNvPr>
          <p:cNvSpPr txBox="1"/>
          <p:nvPr/>
        </p:nvSpPr>
        <p:spPr>
          <a:xfrm>
            <a:off x="9941508" y="5024576"/>
            <a:ext cx="75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Yes basic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50B42-53C3-2719-8866-ACD1D5D5D913}"/>
              </a:ext>
            </a:extLst>
          </p:cNvPr>
          <p:cNvSpPr txBox="1"/>
          <p:nvPr/>
        </p:nvSpPr>
        <p:spPr>
          <a:xfrm>
            <a:off x="10152668" y="4535130"/>
            <a:ext cx="64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D72D61-8A0F-3923-C5CE-900D3E8DDCD6}"/>
              </a:ext>
            </a:extLst>
          </p:cNvPr>
          <p:cNvSpPr txBox="1"/>
          <p:nvPr/>
        </p:nvSpPr>
        <p:spPr>
          <a:xfrm>
            <a:off x="7590422" y="4697847"/>
            <a:ext cx="678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Biogeo</a:t>
            </a:r>
            <a:r>
              <a:rPr lang="en-US" sz="1200" dirty="0">
                <a:solidFill>
                  <a:schemeClr val="bg1"/>
                </a:solidFill>
              </a:rPr>
              <a:t>/traits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D295C-B4E4-B8F5-F954-FF45FCD04E95}"/>
              </a:ext>
            </a:extLst>
          </p:cNvPr>
          <p:cNvSpPr txBox="1"/>
          <p:nvPr/>
        </p:nvSpPr>
        <p:spPr>
          <a:xfrm>
            <a:off x="7625436" y="5366681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Phylo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genomics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6060E1-A6C9-8246-8A94-263E9E333E71}"/>
              </a:ext>
            </a:extLst>
          </p:cNvPr>
          <p:cNvSpPr txBox="1"/>
          <p:nvPr/>
        </p:nvSpPr>
        <p:spPr>
          <a:xfrm rot="16393605">
            <a:off x="7124726" y="5657559"/>
            <a:ext cx="822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Pheno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536C64-771E-D7C3-2358-2D8E5A30AB12}"/>
              </a:ext>
            </a:extLst>
          </p:cNvPr>
          <p:cNvSpPr txBox="1"/>
          <p:nvPr/>
        </p:nvSpPr>
        <p:spPr>
          <a:xfrm>
            <a:off x="6853011" y="4615628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Comm.</a:t>
            </a:r>
          </a:p>
          <a:p>
            <a:r>
              <a:rPr lang="en-US" sz="1200" dirty="0">
                <a:solidFill>
                  <a:schemeClr val="bg1"/>
                </a:solidFill>
              </a:rPr>
              <a:t>Ecol.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09DD38-4BBA-3B8A-0314-222D9DD3414B}"/>
              </a:ext>
            </a:extLst>
          </p:cNvPr>
          <p:cNvSpPr txBox="1"/>
          <p:nvPr/>
        </p:nvSpPr>
        <p:spPr>
          <a:xfrm>
            <a:off x="6743991" y="5248730"/>
            <a:ext cx="822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Phylo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>
                <a:solidFill>
                  <a:schemeClr val="bg1"/>
                </a:solidFill>
              </a:rPr>
              <a:t>diversity</a:t>
            </a:r>
          </a:p>
        </p:txBody>
      </p:sp>
    </p:spTree>
    <p:extLst>
      <p:ext uri="{BB962C8B-B14F-4D97-AF65-F5344CB8AC3E}">
        <p14:creationId xmlns:p14="http://schemas.microsoft.com/office/powerpoint/2010/main" val="40815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6" grpId="0"/>
      <p:bldP spid="17" grpId="0"/>
      <p:bldP spid="20" grpId="0"/>
      <p:bldP spid="21" grpId="0"/>
      <p:bldP spid="22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AF0-C03D-BA4C-92E8-41AFADB7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0B13-48D3-233E-E066-8F5454ECC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19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/>
          <a:lstStyle/>
          <a:p>
            <a:r>
              <a:rPr lang="en-US" dirty="0"/>
              <a:t>Aggregation, smoothing, and kneading problem – we need to convert data types radically</a:t>
            </a:r>
          </a:p>
          <a:p>
            <a:r>
              <a:rPr lang="en-US" dirty="0"/>
              <a:t>This one’s kind of hard, so I’m just going to show you my thought process</a:t>
            </a:r>
          </a:p>
          <a:p>
            <a:r>
              <a:rPr lang="en-US" dirty="0"/>
              <a:t>Moving forward, we will focus on hands-on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19F892-F055-D4C1-FB5C-14B1DEB4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332" y="5074997"/>
            <a:ext cx="6148504" cy="1526525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3B5E2C-DA79-CC7E-7E6D-4D76752D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3" y="4828478"/>
            <a:ext cx="5407445" cy="1773044"/>
          </a:xfrm>
          <a:prstGeom prst="rect">
            <a:avLst/>
          </a:prstGeom>
        </p:spPr>
      </p:pic>
      <p:pic>
        <p:nvPicPr>
          <p:cNvPr id="9" name="Picture 8" descr="A picture containing person, flour, food, indoor&#10;&#10;Description automatically generated">
            <a:extLst>
              <a:ext uri="{FF2B5EF4-FFF2-40B4-BE49-F238E27FC236}">
                <a16:creationId xmlns:a16="http://schemas.microsoft.com/office/drawing/2014/main" id="{39390508-9045-A4E0-731C-EACEDB9E2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856198"/>
            <a:ext cx="3956668" cy="35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– use backwards-design principles:</a:t>
            </a:r>
          </a:p>
          <a:p>
            <a:pPr lvl="1"/>
            <a:r>
              <a:rPr lang="en-US" dirty="0"/>
              <a:t>Obtain data (outside this workshop)</a:t>
            </a:r>
          </a:p>
          <a:p>
            <a:pPr lvl="1"/>
            <a:r>
              <a:rPr lang="en-US" dirty="0"/>
              <a:t>Understand input data (your job!) – what are the data, and how are they represented (CSV, raw text, binary, etc.)</a:t>
            </a:r>
          </a:p>
          <a:p>
            <a:pPr lvl="2"/>
            <a:r>
              <a:rPr lang="en-US" dirty="0"/>
              <a:t>Get used to ”looking” at files</a:t>
            </a:r>
          </a:p>
          <a:p>
            <a:pPr lvl="1"/>
            <a:r>
              <a:rPr lang="en-US" dirty="0"/>
              <a:t>Understand output data (your job!) – what are you doing with the data, what data structures do tools assume</a:t>
            </a:r>
          </a:p>
          <a:p>
            <a:pPr lvl="1"/>
            <a:r>
              <a:rPr lang="en-US" dirty="0"/>
              <a:t>Restructure </a:t>
            </a:r>
          </a:p>
          <a:p>
            <a:pPr lvl="1"/>
            <a:r>
              <a:rPr lang="en-US" dirty="0"/>
              <a:t>(Possibly) clean and filter</a:t>
            </a:r>
          </a:p>
          <a:p>
            <a:pPr lvl="1"/>
            <a:r>
              <a:rPr lang="en-US" dirty="0"/>
              <a:t>(Possibly) validate, screen for problematic results</a:t>
            </a:r>
          </a:p>
        </p:txBody>
      </p:sp>
    </p:spTree>
    <p:extLst>
      <p:ext uri="{BB962C8B-B14F-4D97-AF65-F5344CB8AC3E}">
        <p14:creationId xmlns:p14="http://schemas.microsoft.com/office/powerpoint/2010/main" val="113266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kind of data I have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What I want to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(1) look like (2)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Are there programs/libraries for what I want to do?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Has someone done this before under a different name?</a:t>
            </a:r>
          </a:p>
        </p:txBody>
      </p:sp>
    </p:spTree>
    <p:extLst>
      <p:ext uri="{BB962C8B-B14F-4D97-AF65-F5344CB8AC3E}">
        <p14:creationId xmlns:p14="http://schemas.microsoft.com/office/powerpoint/2010/main" val="3123327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</p:txBody>
      </p:sp>
    </p:spTree>
    <p:extLst>
      <p:ext uri="{BB962C8B-B14F-4D97-AF65-F5344CB8AC3E}">
        <p14:creationId xmlns:p14="http://schemas.microsoft.com/office/powerpoint/2010/main" val="390473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7" y="368727"/>
            <a:ext cx="7993269" cy="4946423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30DB21B-D8D0-6019-0DFC-126EA8B3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76" y="3893997"/>
            <a:ext cx="3005445" cy="2758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the raw data look like:</a:t>
            </a:r>
          </a:p>
          <a:p>
            <a:pPr lvl="1"/>
            <a:r>
              <a:rPr lang="en-US" dirty="0"/>
              <a:t>data come off the machine in one file per sample</a:t>
            </a:r>
          </a:p>
          <a:p>
            <a:pPr lvl="1"/>
            <a:r>
              <a:rPr lang="en-US" dirty="0"/>
              <a:t>Percent area is compound relative amount</a:t>
            </a:r>
          </a:p>
          <a:p>
            <a:pPr lvl="1"/>
            <a:r>
              <a:rPr lang="en-US" dirty="0"/>
              <a:t>We also have compound identifiers like retention time and library identification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4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samples, in a way that adequately represents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 – Bray-Curtis distance followed by MDS is one way to represent this</a:t>
            </a:r>
          </a:p>
        </p:txBody>
      </p:sp>
    </p:spTree>
    <p:extLst>
      <p:ext uri="{BB962C8B-B14F-4D97-AF65-F5344CB8AC3E}">
        <p14:creationId xmlns:p14="http://schemas.microsoft.com/office/powerpoint/2010/main" val="373781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7143" cy="4351338"/>
          </a:xfrm>
        </p:spPr>
        <p:txBody>
          <a:bodyPr>
            <a:normAutofit/>
          </a:bodyPr>
          <a:lstStyle/>
          <a:p>
            <a:r>
              <a:rPr lang="en-US" dirty="0"/>
              <a:t>What we need:</a:t>
            </a:r>
          </a:p>
          <a:p>
            <a:pPr lvl="1"/>
            <a:r>
              <a:rPr lang="en-US" dirty="0"/>
              <a:t>But I want to use Bray-Curtis, it expects a certain data structure, and I don’t want to write my own Bray-Curtis code</a:t>
            </a:r>
          </a:p>
          <a:p>
            <a:pPr lvl="1"/>
            <a:r>
              <a:rPr lang="en-US" dirty="0"/>
              <a:t>Hmm sounds like something an ecologist would do, not a chemist</a:t>
            </a:r>
          </a:p>
          <a:p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3D4BF74-BC84-87A2-E77B-42219FA391D6}"/>
              </a:ext>
            </a:extLst>
          </p:cNvPr>
          <p:cNvGraphicFramePr>
            <a:graphicFrameLocks noGrp="1"/>
          </p:cNvGraphicFramePr>
          <p:nvPr/>
        </p:nvGraphicFramePr>
        <p:xfrm>
          <a:off x="6825343" y="4604653"/>
          <a:ext cx="4960187" cy="1337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674">
                  <a:extLst>
                    <a:ext uri="{9D8B030D-6E8A-4147-A177-3AD203B41FA5}">
                      <a16:colId xmlns:a16="http://schemas.microsoft.com/office/drawing/2014/main" val="155685261"/>
                    </a:ext>
                  </a:extLst>
                </a:gridCol>
                <a:gridCol w="642938">
                  <a:extLst>
                    <a:ext uri="{9D8B030D-6E8A-4147-A177-3AD203B41FA5}">
                      <a16:colId xmlns:a16="http://schemas.microsoft.com/office/drawing/2014/main" val="2958412850"/>
                    </a:ext>
                  </a:extLst>
                </a:gridCol>
                <a:gridCol w="814387">
                  <a:extLst>
                    <a:ext uri="{9D8B030D-6E8A-4147-A177-3AD203B41FA5}">
                      <a16:colId xmlns:a16="http://schemas.microsoft.com/office/drawing/2014/main" val="1637326692"/>
                    </a:ext>
                  </a:extLst>
                </a:gridCol>
                <a:gridCol w="785813">
                  <a:extLst>
                    <a:ext uri="{9D8B030D-6E8A-4147-A177-3AD203B41FA5}">
                      <a16:colId xmlns:a16="http://schemas.microsoft.com/office/drawing/2014/main" val="2962721165"/>
                    </a:ext>
                  </a:extLst>
                </a:gridCol>
                <a:gridCol w="728662">
                  <a:extLst>
                    <a:ext uri="{9D8B030D-6E8A-4147-A177-3AD203B41FA5}">
                      <a16:colId xmlns:a16="http://schemas.microsoft.com/office/drawing/2014/main" val="29407827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713033815"/>
                    </a:ext>
                  </a:extLst>
                </a:gridCol>
                <a:gridCol w="506413">
                  <a:extLst>
                    <a:ext uri="{9D8B030D-6E8A-4147-A177-3AD203B41FA5}">
                      <a16:colId xmlns:a16="http://schemas.microsoft.com/office/drawing/2014/main" val="28682605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952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4249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2506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2880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0806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Species 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37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6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Morning – distributed by flash drive</a:t>
            </a:r>
          </a:p>
          <a:p>
            <a:r>
              <a:rPr lang="en-US" dirty="0"/>
              <a:t>Afternoon:</a:t>
            </a:r>
          </a:p>
          <a:p>
            <a:pPr lvl="1"/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https://github.com/ryanafolk/Botany_2022_workshop</a:t>
            </a:r>
            <a:endParaRPr lang="en-US" dirty="0"/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https://github.com/ryanafolk/Botany_2022_workshop</a:t>
            </a:r>
            <a:r>
              <a:rPr lang="en-US" dirty="0"/>
              <a:t>, download zip, and unzip somewhere on your local computer</a:t>
            </a:r>
          </a:p>
          <a:p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Hilton_Conference</a:t>
            </a:r>
            <a:r>
              <a:rPr lang="en-US" dirty="0"/>
              <a:t>, password summertime</a:t>
            </a:r>
          </a:p>
        </p:txBody>
      </p:sp>
    </p:spTree>
    <p:extLst>
      <p:ext uri="{BB962C8B-B14F-4D97-AF65-F5344CB8AC3E}">
        <p14:creationId xmlns:p14="http://schemas.microsoft.com/office/powerpoint/2010/main" val="3589643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25B9-3978-D41E-8324-F9DEB3B9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70109-A264-C17C-E942-74645234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have a bunch of CSVs with raw machine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want to perform an ordination to group my samples, in a way that adequately represents the data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My chemical data are presence-absence with relative quantities – Bray-Curtis distance followed by MDS is one way to represent this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my data to make barely formatted raw CSVs look like a typical ecological community matrix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 bet an R package exists that does this, but probably I should look at ecology sites online for an example</a:t>
            </a:r>
          </a:p>
        </p:txBody>
      </p:sp>
    </p:spTree>
    <p:extLst>
      <p:ext uri="{BB962C8B-B14F-4D97-AF65-F5344CB8AC3E}">
        <p14:creationId xmlns:p14="http://schemas.microsoft.com/office/powerpoint/2010/main" val="1464194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EDA-B00B-44B0-2ECE-0785213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24DAD4E-E99B-A406-AEEB-4800288E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690688"/>
            <a:ext cx="4895850" cy="30296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2E4E-FBCF-7393-7478-C0F1D830E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57950" cy="4351338"/>
          </a:xfrm>
        </p:spPr>
        <p:txBody>
          <a:bodyPr/>
          <a:lstStyle/>
          <a:p>
            <a:r>
              <a:rPr lang="en-US" dirty="0"/>
              <a:t>Typical logic – here I need to merge spreadsheets by sample</a:t>
            </a:r>
          </a:p>
          <a:p>
            <a:pPr lvl="1"/>
            <a:r>
              <a:rPr lang="en-US" dirty="0"/>
              <a:t>We need to merge on something we can use as an identifier</a:t>
            </a:r>
          </a:p>
          <a:p>
            <a:pPr lvl="1"/>
            <a:r>
              <a:rPr lang="en-US" dirty="0"/>
              <a:t>In a multispecies analysis, that could be accepted species name</a:t>
            </a:r>
          </a:p>
          <a:p>
            <a:pPr lvl="1"/>
            <a:r>
              <a:rPr lang="en-US" dirty="0"/>
              <a:t>In grid cell data we will show later, that might be </a:t>
            </a:r>
            <a:r>
              <a:rPr lang="en-US" dirty="0" err="1"/>
              <a:t>lat</a:t>
            </a:r>
            <a:r>
              <a:rPr lang="en-US" dirty="0"/>
              <a:t>-long</a:t>
            </a:r>
          </a:p>
          <a:p>
            <a:pPr lvl="1"/>
            <a:r>
              <a:rPr lang="en-US" dirty="0"/>
              <a:t>Here, we will focus on retention time, which is used to distinguish sample identities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435418-7E24-5BE9-CF32-118FB6331498}"/>
              </a:ext>
            </a:extLst>
          </p:cNvPr>
          <p:cNvSpPr/>
          <p:nvPr/>
        </p:nvSpPr>
        <p:spPr>
          <a:xfrm>
            <a:off x="7879080" y="1539240"/>
            <a:ext cx="975360" cy="3368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47EE-4F02-107E-6A4B-850312C3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GC-MS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BF847-6A10-7F78-2224-D1C0A62E2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walkthrough</a:t>
            </a:r>
          </a:p>
        </p:txBody>
      </p:sp>
    </p:spTree>
    <p:extLst>
      <p:ext uri="{BB962C8B-B14F-4D97-AF65-F5344CB8AC3E}">
        <p14:creationId xmlns:p14="http://schemas.microsoft.com/office/powerpoint/2010/main" val="1912358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data for practice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Morning – distributed by flash drive</a:t>
            </a:r>
          </a:p>
          <a:p>
            <a:r>
              <a:rPr lang="en-US" dirty="0"/>
              <a:t>Afternoon:</a:t>
            </a:r>
          </a:p>
          <a:p>
            <a:pPr lvl="1"/>
            <a:r>
              <a:rPr lang="en-US" dirty="0"/>
              <a:t>If you are set up in </a:t>
            </a:r>
            <a:r>
              <a:rPr lang="en-US" dirty="0" err="1"/>
              <a:t>Github</a:t>
            </a:r>
            <a:r>
              <a:rPr lang="en-US" dirty="0"/>
              <a:t> Desktop or have git in UNIX:</a:t>
            </a:r>
          </a:p>
          <a:p>
            <a:pPr lvl="1"/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https://github.com/ryanafolk/Botany_2022_workshop</a:t>
            </a:r>
            <a:endParaRPr lang="en-US" dirty="0"/>
          </a:p>
          <a:p>
            <a:pPr lvl="1"/>
            <a:r>
              <a:rPr lang="en-US" dirty="0"/>
              <a:t>Or, navigate in your browser to </a:t>
            </a:r>
            <a:r>
              <a:rPr lang="en-US" dirty="0">
                <a:hlinkClick r:id="rId2"/>
              </a:rPr>
              <a:t>https://github.com/ryanafolk/Botany_2022_workshop</a:t>
            </a:r>
            <a:r>
              <a:rPr lang="en-US" dirty="0"/>
              <a:t>, download zip, and unzip somewhere on your local computer</a:t>
            </a:r>
          </a:p>
        </p:txBody>
      </p:sp>
    </p:spTree>
    <p:extLst>
      <p:ext uri="{BB962C8B-B14F-4D97-AF65-F5344CB8AC3E}">
        <p14:creationId xmlns:p14="http://schemas.microsoft.com/office/powerpoint/2010/main" val="1539209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71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7CB4F-466B-648B-20E2-5FBADA3F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1D9FC-58C9-7121-8B98-030EE303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Workshop funded by</a:t>
            </a:r>
          </a:p>
          <a:p>
            <a:endParaRPr lang="en-US" dirty="0"/>
          </a:p>
          <a:p>
            <a:r>
              <a:rPr lang="en-US" dirty="0"/>
              <a:t>Thanks to lecturers and participants</a:t>
            </a:r>
          </a:p>
          <a:p>
            <a:endParaRPr lang="en-US" dirty="0"/>
          </a:p>
          <a:p>
            <a:r>
              <a:rPr lang="en-US" dirty="0"/>
              <a:t>Happy to answer requests for further resources</a:t>
            </a:r>
          </a:p>
          <a:p>
            <a:endParaRPr lang="en-US" dirty="0"/>
          </a:p>
          <a:p>
            <a:r>
              <a:rPr lang="en-US" dirty="0"/>
              <a:t>Email us again – hardest concept from afternoon session</a:t>
            </a:r>
          </a:p>
          <a:p>
            <a:endParaRPr lang="en-US" dirty="0"/>
          </a:p>
          <a:p>
            <a:r>
              <a:rPr lang="en-US" dirty="0"/>
              <a:t>Posting slides </a:t>
            </a:r>
            <a:r>
              <a:rPr lang="en-US"/>
              <a:t>on GitHub!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E9AE171D-42B5-8CC6-994C-74114336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400" y="1597025"/>
            <a:ext cx="897564" cy="90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7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F731-0D24-137E-FACE-246E3CCD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C31A-13A8-8999-A19D-02A242DED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8:00 to 9:30 AM – TALK Ryan Folk, Intro and Introductions</a:t>
            </a:r>
          </a:p>
          <a:p>
            <a:r>
              <a:rPr lang="en-US" dirty="0"/>
              <a:t>9:30 - 10:30 AM – TALK Carolina </a:t>
            </a:r>
            <a:r>
              <a:rPr lang="en-US" dirty="0" err="1"/>
              <a:t>Siniscalchi</a:t>
            </a:r>
            <a:r>
              <a:rPr lang="en-US" dirty="0"/>
              <a:t>, Macroevolution</a:t>
            </a:r>
          </a:p>
          <a:p>
            <a:r>
              <a:rPr lang="en-US" dirty="0"/>
              <a:t>10:30 AM - 12:00 PM – HANDS-ON Carolina </a:t>
            </a:r>
            <a:r>
              <a:rPr lang="en-US" dirty="0" err="1"/>
              <a:t>Siniscalchi</a:t>
            </a:r>
            <a:r>
              <a:rPr lang="en-US" dirty="0"/>
              <a:t>, Macroevolution </a:t>
            </a:r>
          </a:p>
          <a:p>
            <a:r>
              <a:rPr lang="en-US" dirty="0"/>
              <a:t>Lunch 12:00 to 1:00</a:t>
            </a:r>
          </a:p>
          <a:p>
            <a:r>
              <a:rPr lang="en-US" dirty="0"/>
              <a:t>1:00 – 1:30 — TALK Nicholas Engle-</a:t>
            </a:r>
            <a:r>
              <a:rPr lang="en-US" dirty="0" err="1"/>
              <a:t>Wrye</a:t>
            </a:r>
            <a:r>
              <a:rPr lang="en-US" dirty="0"/>
              <a:t>, phylodiversity</a:t>
            </a:r>
          </a:p>
          <a:p>
            <a:r>
              <a:rPr lang="en-US" dirty="0"/>
              <a:t>1:30 – 2:30 —  HANDS-ON Nicholas</a:t>
            </a:r>
          </a:p>
          <a:p>
            <a:r>
              <a:rPr lang="en-US" dirty="0"/>
              <a:t>2:30 – 4:00 — TALK and HANDS-ON Robert </a:t>
            </a:r>
            <a:r>
              <a:rPr lang="en-US" dirty="0" err="1"/>
              <a:t>Guralnick</a:t>
            </a:r>
            <a:r>
              <a:rPr lang="en-US" dirty="0"/>
              <a:t>, phenology</a:t>
            </a:r>
          </a:p>
          <a:p>
            <a:r>
              <a:rPr lang="en-US" dirty="0"/>
              <a:t>4:00 – 5:00 —  Closing notes, one-on-one</a:t>
            </a:r>
          </a:p>
        </p:txBody>
      </p:sp>
    </p:spTree>
    <p:extLst>
      <p:ext uri="{BB962C8B-B14F-4D97-AF65-F5344CB8AC3E}">
        <p14:creationId xmlns:p14="http://schemas.microsoft.com/office/powerpoint/2010/main" val="332684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A72B-FD37-05D9-B116-0DCCB3E1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you are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A69D3-6D32-B667-8103-898D8B30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R environment</a:t>
            </a:r>
          </a:p>
          <a:p>
            <a:r>
              <a:rPr lang="en-US" dirty="0"/>
              <a:t>Main libraries installed – refer to emails</a:t>
            </a:r>
          </a:p>
          <a:p>
            <a:pPr lvl="1"/>
            <a:r>
              <a:rPr lang="en-US" dirty="0"/>
              <a:t>E.g., “library(</a:t>
            </a:r>
            <a:r>
              <a:rPr lang="en-US" dirty="0" err="1"/>
              <a:t>phytools</a:t>
            </a:r>
            <a:r>
              <a:rPr lang="en-US" dirty="0"/>
              <a:t>)”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0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4351338"/>
          </a:xfrm>
        </p:spPr>
        <p:txBody>
          <a:bodyPr/>
          <a:lstStyle/>
          <a:p>
            <a:r>
              <a:rPr lang="en-US" dirty="0"/>
              <a:t>“Needed is a relatively new set of skills to perform analytical integration: bringing distributions and phylogenetic trees together, bringing traits and distributions together, and other typical yet challenging tasks.”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purpose of this workshop is to showcase novel methods and applications of biodiversity data in a phylogenetic and spatial context, exposing attendees to several typical workflows and hopefully inspiring them with new ideas for their own scientific systems and datasets.”</a:t>
            </a:r>
          </a:p>
        </p:txBody>
      </p:sp>
    </p:spTree>
    <p:extLst>
      <p:ext uri="{BB962C8B-B14F-4D97-AF65-F5344CB8AC3E}">
        <p14:creationId xmlns:p14="http://schemas.microsoft.com/office/powerpoint/2010/main" val="41445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194-713F-E30D-0A9E-539E721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6D34-9F11-6258-85AB-6C0D00ECE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4024" cy="2144209"/>
          </a:xfrm>
        </p:spPr>
        <p:txBody>
          <a:bodyPr/>
          <a:lstStyle/>
          <a:p>
            <a:r>
              <a:rPr lang="en-US" dirty="0"/>
              <a:t>“I have a morphology dataset and a tree I’m happy with. But now I don’t know what I want to do with it and I’m stuck!”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82213D-FE3E-8851-F819-2E8BC4C39E1F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414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 have an ecological dataset and I want to test for phylogenetic structure, but I can’t find anything to get my data in the format </a:t>
            </a:r>
            <a:r>
              <a:rPr lang="en-US" dirty="0" err="1"/>
              <a:t>phytools</a:t>
            </a:r>
            <a:r>
              <a:rPr lang="en-US" dirty="0"/>
              <a:t> wants!”</a:t>
            </a:r>
          </a:p>
        </p:txBody>
      </p:sp>
    </p:spTree>
    <p:extLst>
      <p:ext uri="{BB962C8B-B14F-4D97-AF65-F5344CB8AC3E}">
        <p14:creationId xmlns:p14="http://schemas.microsoft.com/office/powerpoint/2010/main" val="30190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342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Put canned workflows out of your mind</a:t>
            </a:r>
          </a:p>
          <a:p>
            <a:r>
              <a:rPr lang="en-US" dirty="0"/>
              <a:t>What do we do when the R recipe doesn’t exist?</a:t>
            </a:r>
          </a:p>
          <a:p>
            <a:pPr lvl="1"/>
            <a:r>
              <a:rPr lang="en-US" dirty="0"/>
              <a:t>Example – we have diversification rates from BAMM, and we want to assess the relationship with environment, and control for phylogeny</a:t>
            </a:r>
          </a:p>
          <a:p>
            <a:pPr lvl="1"/>
            <a:r>
              <a:rPr lang="en-US" dirty="0"/>
              <a:t>Example – we have a giant community spreadsheet and we want to perform phylogenetic tests of membership in communities</a:t>
            </a:r>
          </a:p>
          <a:p>
            <a:pPr lvl="1"/>
            <a:r>
              <a:rPr lang="en-US" dirty="0"/>
              <a:t>Example – we have chemical data that we want to ordinate on a phylogeny</a:t>
            </a:r>
          </a:p>
        </p:txBody>
      </p:sp>
      <p:pic>
        <p:nvPicPr>
          <p:cNvPr id="5" name="Picture 4" descr="A box of food&#10;&#10;Description automatically generated with low confidence">
            <a:extLst>
              <a:ext uri="{FF2B5EF4-FFF2-40B4-BE49-F238E27FC236}">
                <a16:creationId xmlns:a16="http://schemas.microsoft.com/office/drawing/2014/main" id="{FE726EA2-ED61-7EAF-0E8F-CEA874D0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888" y="-148431"/>
            <a:ext cx="3948112" cy="3948112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2D082076-986D-707A-CD8A-F862DFEF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662" y="4791150"/>
            <a:ext cx="1973262" cy="153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This is where we discuss dirty data, arcane formats, making data from different fields talk to each other</a:t>
            </a:r>
          </a:p>
          <a:p>
            <a:r>
              <a:rPr lang="en-US" dirty="0"/>
              <a:t>Don’t get stuck when the tutorials don’t work – learn Data Wrangling</a:t>
            </a:r>
          </a:p>
        </p:txBody>
      </p:sp>
      <p:pic>
        <p:nvPicPr>
          <p:cNvPr id="5" name="Picture 4" descr="A person standing next to a machine&#10;&#10;Description automatically generated with medium confidence">
            <a:extLst>
              <a:ext uri="{FF2B5EF4-FFF2-40B4-BE49-F238E27FC236}">
                <a16:creationId xmlns:a16="http://schemas.microsoft.com/office/drawing/2014/main" id="{52510906-EE24-C2A1-0749-0528B77A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0" y="0"/>
            <a:ext cx="2971800" cy="422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C6E80-0671-DA4B-8F37-E0DD97785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4253206"/>
            <a:ext cx="2319337" cy="260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84E96-BA90-228D-E112-11C895EA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8A52D-CA2A-F930-9DD6-120081D1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9838" cy="4351338"/>
          </a:xfrm>
        </p:spPr>
        <p:txBody>
          <a:bodyPr>
            <a:normAutofit/>
          </a:bodyPr>
          <a:lstStyle/>
          <a:p>
            <a:r>
              <a:rPr lang="en-US" dirty="0"/>
              <a:t>Problems</a:t>
            </a:r>
          </a:p>
          <a:p>
            <a:pPr lvl="1"/>
            <a:r>
              <a:rPr lang="en-US" dirty="0"/>
              <a:t>Unanticipated data applications</a:t>
            </a:r>
          </a:p>
          <a:p>
            <a:pPr lvl="1"/>
            <a:r>
              <a:rPr lang="en-US" dirty="0"/>
              <a:t>We want to do something a program author didn’t anticipate</a:t>
            </a:r>
          </a:p>
          <a:p>
            <a:pPr lvl="1"/>
            <a:r>
              <a:rPr lang="en-US" dirty="0"/>
              <a:t>UPSTREAM</a:t>
            </a:r>
          </a:p>
          <a:p>
            <a:pPr lvl="1"/>
            <a:r>
              <a:rPr lang="en-US" dirty="0"/>
              <a:t>DOWNSTREAM</a:t>
            </a:r>
          </a:p>
        </p:txBody>
      </p:sp>
    </p:spTree>
    <p:extLst>
      <p:ext uri="{BB962C8B-B14F-4D97-AF65-F5344CB8AC3E}">
        <p14:creationId xmlns:p14="http://schemas.microsoft.com/office/powerpoint/2010/main" val="76502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10454</TotalTime>
  <Words>1229</Words>
  <Application>Microsoft Macintosh PowerPoint</Application>
  <PresentationFormat>Widescreen</PresentationFormat>
  <Paragraphs>187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Biodiversity Data Wrangling</vt:lpstr>
      <vt:lpstr>Collect data for practice sessions</vt:lpstr>
      <vt:lpstr>Tentative Agenda</vt:lpstr>
      <vt:lpstr>Make sure you are set up</vt:lpstr>
      <vt:lpstr>Topical coverage</vt:lpstr>
      <vt:lpstr>Scenario</vt:lpstr>
      <vt:lpstr>Philosophy</vt:lpstr>
      <vt:lpstr>Philosophy</vt:lpstr>
      <vt:lpstr>Philosophy</vt:lpstr>
      <vt:lpstr>Philosophy</vt:lpstr>
      <vt:lpstr>Participants</vt:lpstr>
      <vt:lpstr>Introductions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Example – GC-MS data</vt:lpstr>
      <vt:lpstr>Collect data for practice sessions</vt:lpstr>
      <vt:lpstr>Make sure you are set up</vt:lpstr>
      <vt:lpstr>Closing 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Data Wrangling</dc:title>
  <dc:creator>Folk,Ryan</dc:creator>
  <cp:lastModifiedBy>Folk,Ryan</cp:lastModifiedBy>
  <cp:revision>38</cp:revision>
  <dcterms:created xsi:type="dcterms:W3CDTF">2022-07-14T21:18:27Z</dcterms:created>
  <dcterms:modified xsi:type="dcterms:W3CDTF">2022-07-25T15:57:16Z</dcterms:modified>
</cp:coreProperties>
</file>